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7" r:id="rId5"/>
    <p:sldId id="265" r:id="rId6"/>
    <p:sldId id="259" r:id="rId7"/>
    <p:sldId id="260" r:id="rId8"/>
    <p:sldId id="268" r:id="rId9"/>
    <p:sldId id="263" r:id="rId10"/>
    <p:sldId id="261" r:id="rId11"/>
    <p:sldId id="273" r:id="rId12"/>
    <p:sldId id="264" r:id="rId13"/>
    <p:sldId id="269" r:id="rId14"/>
    <p:sldId id="270" r:id="rId15"/>
    <p:sldId id="274" r:id="rId16"/>
    <p:sldId id="275" r:id="rId17"/>
    <p:sldId id="277" r:id="rId18"/>
    <p:sldId id="276" r:id="rId19"/>
    <p:sldId id="281" r:id="rId20"/>
    <p:sldId id="278" r:id="rId21"/>
    <p:sldId id="279" r:id="rId22"/>
    <p:sldId id="280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2D050"/>
    <a:srgbClr val="7030A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iangwen.Liu\Downloads\class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</a:p>
        </c:rich>
      </c:tx>
      <c:layout>
        <c:manualLayout>
          <c:xMode val="edge"/>
          <c:yMode val="edge"/>
          <c:x val="1.0356232644832411E-2"/>
          <c:y val="1.751185497426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classf!$B$2:$B$105</c:f>
              <c:numCache>
                <c:formatCode>General</c:formatCode>
                <c:ptCount val="104"/>
                <c:pt idx="0">
                  <c:v>0.5</c:v>
                </c:pt>
                <c:pt idx="1">
                  <c:v>0.5</c:v>
                </c:pt>
                <c:pt idx="2">
                  <c:v>0</c:v>
                </c:pt>
                <c:pt idx="3">
                  <c:v>0.5</c:v>
                </c:pt>
                <c:pt idx="4">
                  <c:v>0</c:v>
                </c:pt>
                <c:pt idx="5">
                  <c:v>0</c:v>
                </c:pt>
                <c:pt idx="6">
                  <c:v>0.4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0.4</c:v>
                </c:pt>
                <c:pt idx="11">
                  <c:v>0</c:v>
                </c:pt>
                <c:pt idx="12">
                  <c:v>0.2</c:v>
                </c:pt>
                <c:pt idx="13">
                  <c:v>0</c:v>
                </c:pt>
                <c:pt idx="14">
                  <c:v>0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</c:v>
                </c:pt>
                <c:pt idx="21">
                  <c:v>0.6</c:v>
                </c:pt>
                <c:pt idx="22">
                  <c:v>0.4</c:v>
                </c:pt>
                <c:pt idx="23">
                  <c:v>0.4</c:v>
                </c:pt>
                <c:pt idx="24">
                  <c:v>0.4</c:v>
                </c:pt>
                <c:pt idx="25">
                  <c:v>0.4</c:v>
                </c:pt>
                <c:pt idx="26">
                  <c:v>0.2</c:v>
                </c:pt>
                <c:pt idx="27">
                  <c:v>0.2</c:v>
                </c:pt>
                <c:pt idx="28">
                  <c:v>0.6</c:v>
                </c:pt>
                <c:pt idx="29">
                  <c:v>0.2</c:v>
                </c:pt>
                <c:pt idx="30">
                  <c:v>0.2</c:v>
                </c:pt>
                <c:pt idx="31">
                  <c:v>0.6</c:v>
                </c:pt>
                <c:pt idx="32">
                  <c:v>0.4</c:v>
                </c:pt>
                <c:pt idx="33">
                  <c:v>0.6</c:v>
                </c:pt>
                <c:pt idx="34">
                  <c:v>0.4</c:v>
                </c:pt>
                <c:pt idx="35">
                  <c:v>0.6</c:v>
                </c:pt>
                <c:pt idx="36">
                  <c:v>0.4</c:v>
                </c:pt>
                <c:pt idx="37">
                  <c:v>0</c:v>
                </c:pt>
                <c:pt idx="38">
                  <c:v>0</c:v>
                </c:pt>
                <c:pt idx="39">
                  <c:v>0.8</c:v>
                </c:pt>
                <c:pt idx="40">
                  <c:v>0.2</c:v>
                </c:pt>
                <c:pt idx="41">
                  <c:v>0.8</c:v>
                </c:pt>
                <c:pt idx="42">
                  <c:v>0.2</c:v>
                </c:pt>
                <c:pt idx="43">
                  <c:v>1</c:v>
                </c:pt>
                <c:pt idx="44">
                  <c:v>0.3</c:v>
                </c:pt>
                <c:pt idx="45">
                  <c:v>0.7</c:v>
                </c:pt>
                <c:pt idx="46">
                  <c:v>0.7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0.6</c:v>
                </c:pt>
                <c:pt idx="56">
                  <c:v>0</c:v>
                </c:pt>
                <c:pt idx="57">
                  <c:v>0.6</c:v>
                </c:pt>
                <c:pt idx="58">
                  <c:v>0.2</c:v>
                </c:pt>
                <c:pt idx="59">
                  <c:v>0.2</c:v>
                </c:pt>
                <c:pt idx="60">
                  <c:v>0.4</c:v>
                </c:pt>
                <c:pt idx="61">
                  <c:v>0.4</c:v>
                </c:pt>
                <c:pt idx="62">
                  <c:v>0.2</c:v>
                </c:pt>
                <c:pt idx="63">
                  <c:v>0.4</c:v>
                </c:pt>
                <c:pt idx="64">
                  <c:v>0.4</c:v>
                </c:pt>
                <c:pt idx="65">
                  <c:v>0.8</c:v>
                </c:pt>
                <c:pt idx="66">
                  <c:v>0.2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0.2</c:v>
                </c:pt>
                <c:pt idx="72">
                  <c:v>0.4</c:v>
                </c:pt>
                <c:pt idx="73">
                  <c:v>0.4</c:v>
                </c:pt>
                <c:pt idx="74">
                  <c:v>0.2</c:v>
                </c:pt>
                <c:pt idx="75">
                  <c:v>0.4</c:v>
                </c:pt>
                <c:pt idx="76">
                  <c:v>0.6</c:v>
                </c:pt>
                <c:pt idx="77">
                  <c:v>0.8</c:v>
                </c:pt>
                <c:pt idx="78">
                  <c:v>0.4</c:v>
                </c:pt>
                <c:pt idx="79">
                  <c:v>0.6</c:v>
                </c:pt>
                <c:pt idx="80">
                  <c:v>0.4</c:v>
                </c:pt>
                <c:pt idx="81">
                  <c:v>0</c:v>
                </c:pt>
                <c:pt idx="82">
                  <c:v>0.6</c:v>
                </c:pt>
                <c:pt idx="83">
                  <c:v>0.2</c:v>
                </c:pt>
                <c:pt idx="84">
                  <c:v>0.4</c:v>
                </c:pt>
                <c:pt idx="85">
                  <c:v>0.4</c:v>
                </c:pt>
                <c:pt idx="86">
                  <c:v>0.2</c:v>
                </c:pt>
                <c:pt idx="87">
                  <c:v>0.4</c:v>
                </c:pt>
                <c:pt idx="88">
                  <c:v>0.8</c:v>
                </c:pt>
                <c:pt idx="89">
                  <c:v>0.4</c:v>
                </c:pt>
                <c:pt idx="90">
                  <c:v>0.2</c:v>
                </c:pt>
                <c:pt idx="91">
                  <c:v>0.8</c:v>
                </c:pt>
                <c:pt idx="92">
                  <c:v>0.4</c:v>
                </c:pt>
                <c:pt idx="93">
                  <c:v>0.4</c:v>
                </c:pt>
                <c:pt idx="94">
                  <c:v>0.8</c:v>
                </c:pt>
                <c:pt idx="95">
                  <c:v>0.2</c:v>
                </c:pt>
                <c:pt idx="96">
                  <c:v>0</c:v>
                </c:pt>
                <c:pt idx="97">
                  <c:v>0.5</c:v>
                </c:pt>
                <c:pt idx="98">
                  <c:v>0.2</c:v>
                </c:pt>
                <c:pt idx="99">
                  <c:v>0.2</c:v>
                </c:pt>
                <c:pt idx="100">
                  <c:v>0.7</c:v>
                </c:pt>
                <c:pt idx="101">
                  <c:v>0.3</c:v>
                </c:pt>
                <c:pt idx="102">
                  <c:v>0.7</c:v>
                </c:pt>
                <c:pt idx="10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DF-41F3-B01B-CFBA908E6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4730952"/>
        <c:axId val="388944008"/>
      </c:barChart>
      <c:catAx>
        <c:axId val="3847309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944008"/>
        <c:crosses val="autoZero"/>
        <c:auto val="1"/>
        <c:lblAlgn val="ctr"/>
        <c:lblOffset val="100"/>
        <c:noMultiLvlLbl val="0"/>
      </c:catAx>
      <c:valAx>
        <c:axId val="388944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73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F153-4ECD-4F0B-80F8-D326CC708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90FAD-96CD-4246-BC91-BD54E34DA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A3CD1-7235-4E8F-B558-7B3125AD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38E3-7D4A-4CF6-AAF5-72A2E3DE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DD8D8-A36A-4C1F-A626-7BFAB679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8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C99F-16A9-4F88-8DE5-0F456762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E6BC4-068F-4CC4-AFFD-10CFB0408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C735D-CD22-4FC5-BBB6-BC1255A4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5D4F4-A5D1-43FF-8116-B6E67533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45463-7E39-425F-B040-5CBA5624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6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5F747-AE7F-4115-B973-7F8E42121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F148-F23D-4FE4-9822-8E78534D6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46A3-F186-4B9C-B2EF-D21B0D4A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9C77-5197-487A-89F3-30B17EE3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C1D7D-93A6-4189-944C-008667C9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8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210-6148-44C7-8035-84B5032F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55AD-8462-437E-8C44-70C103D9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D81D-61FF-4985-A3D2-258E8C99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0CBA9-6B68-4FFC-931F-A00B3878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6355E-2B26-459F-B4BA-2C3679F7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B31-8C3E-465D-A54B-D90AC261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45345-09E8-4A53-9764-9E58B7299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AB851-A651-430A-902D-71B94ABD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594CE-FC2B-4D91-B88B-FFEF065B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4E083-AA01-4288-8BC4-9B5F1473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F6A5-95F0-483F-812B-C34D5262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D81A-C4BE-470E-96A0-41E091F2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D657B-AE91-4E81-97B3-9FBAA2B77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55453-4838-4999-8F4C-884A70C5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5EFAE-8149-4DFA-A91A-E426B1BA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D7C08-D53E-40F1-9D34-0A83CC28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9D16-3557-4DFD-B329-42F35C6E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034BE-DC55-4227-8B12-9471E7D23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F141C-DB54-410A-938D-279ED3A7A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B8DB0-5792-47BF-ACCD-350B5B8AD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D64DF-674B-4C92-9EC6-014D67F6F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0A38A-7EBE-4148-B6F1-80ABACA1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C767C-3DDC-4433-A1CB-37A1EFE4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D0637-3643-412E-BA60-AA46FF4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7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5966-F6FC-4496-8290-A6911440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65532-811B-4070-8327-839238C6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53BFD-BF49-4570-A1AA-F585F951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C4EF7-8ABF-4871-AD7A-8E8A55D8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4EBDD-5F87-4770-8682-0833FD67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BFDAF-4EA2-447D-A452-3911288C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F2995-089E-4617-AA25-158280F7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2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86F5-248C-4E2A-B31A-7CBE8750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16E10-A644-4A99-A46D-5B46C2DD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CD0-BA24-4F89-A918-EA52E6257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58684-678D-4C9C-B5F5-AE0370B7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AFA37-75EE-4B8E-91F3-8B646AF4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907D2-59F0-4EA4-BCE4-75A20A98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2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C912-1BBC-4E5D-8E77-23763666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07AB9-9282-4177-A3B9-B0638B4C8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6AE69-585B-4F1E-85A1-10883E28A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0296A-AC5A-41C4-908D-E1458E40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E7162-1DAC-46D1-8CAB-2ED756A9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DB3E-58B4-473A-8B33-F131BE70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1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3DD2D-D817-4641-A089-5E1EADE4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90888-1DDD-4613-A979-EA941A4F1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0175B-037B-4436-8E77-3DA68FB0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5C165-354B-45B8-81B1-895BA5460E3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3B34-607B-452E-BB4B-700E0BD2E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CF44A-E6F6-4A00-8781-B9CD68E0D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9FFF-2C71-4E76-9153-9F71A39C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ropping_image_show%20(2).html" TargetMode="External"/><Relationship Id="rId2" Type="http://schemas.openxmlformats.org/officeDocument/2006/relationships/hyperlink" Target="cropping_image_sho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DailyMed_dataset_show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6EA9-3EC0-4109-A3EF-29676A529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Bi-weekly project updates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36192-13B8-4E68-92A9-4E8B63068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09/06/2018</a:t>
            </a:r>
          </a:p>
        </p:txBody>
      </p:sp>
    </p:spTree>
    <p:extLst>
      <p:ext uri="{BB962C8B-B14F-4D97-AF65-F5344CB8AC3E}">
        <p14:creationId xmlns:p14="http://schemas.microsoft.com/office/powerpoint/2010/main" val="282812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717E-F4AD-4E62-BE65-85AF14EE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pre-processing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1CA7F-BFFB-4587-8B87-1E548ECAB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21" y="1867152"/>
            <a:ext cx="3458168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A89B4CC-8193-4666-8D95-FFCE82D2F646}"/>
              </a:ext>
            </a:extLst>
          </p:cNvPr>
          <p:cNvSpPr/>
          <p:nvPr/>
        </p:nvSpPr>
        <p:spPr>
          <a:xfrm>
            <a:off x="5627771" y="3700714"/>
            <a:ext cx="1085850" cy="3333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FDBF9-3B37-40BE-B856-87DD2A736E89}"/>
              </a:ext>
            </a:extLst>
          </p:cNvPr>
          <p:cNvSpPr txBox="1"/>
          <p:nvPr/>
        </p:nvSpPr>
        <p:spPr>
          <a:xfrm>
            <a:off x="5735260" y="3252893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DC39B-5047-4987-8C06-514C8F694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03" y="2443413"/>
            <a:ext cx="2847975" cy="2847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316D3-34B9-4586-B3DC-9BF4BCE3BEFC}"/>
              </a:ext>
            </a:extLst>
          </p:cNvPr>
          <p:cNvSpPr txBox="1"/>
          <p:nvPr/>
        </p:nvSpPr>
        <p:spPr>
          <a:xfrm>
            <a:off x="5594901" y="415712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299*299</a:t>
            </a:r>
          </a:p>
        </p:txBody>
      </p:sp>
    </p:spTree>
    <p:extLst>
      <p:ext uri="{BB962C8B-B14F-4D97-AF65-F5344CB8AC3E}">
        <p14:creationId xmlns:p14="http://schemas.microsoft.com/office/powerpoint/2010/main" val="107354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707CA9-DB72-4480-8078-77F6AA00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1843087"/>
            <a:ext cx="9572854" cy="4602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3DFA75-DF3D-426D-8E8F-0A0C95041FB1}"/>
              </a:ext>
            </a:extLst>
          </p:cNvPr>
          <p:cNvSpPr/>
          <p:nvPr/>
        </p:nvSpPr>
        <p:spPr>
          <a:xfrm>
            <a:off x="1219200" y="1792539"/>
            <a:ext cx="9689432" cy="4684294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EFE79-8151-4FCA-A144-43FCC69E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Cropping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6FF7F-297C-4484-8446-BA916BF4A667}"/>
              </a:ext>
            </a:extLst>
          </p:cNvPr>
          <p:cNvSpPr txBox="1"/>
          <p:nvPr/>
        </p:nvSpPr>
        <p:spPr>
          <a:xfrm>
            <a:off x="2382252" y="3842298"/>
            <a:ext cx="82777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Raw drug label primary display panel Image</a:t>
            </a:r>
          </a:p>
        </p:txBody>
      </p:sp>
    </p:spTree>
    <p:extLst>
      <p:ext uri="{BB962C8B-B14F-4D97-AF65-F5344CB8AC3E}">
        <p14:creationId xmlns:p14="http://schemas.microsoft.com/office/powerpoint/2010/main" val="37770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A9BD72-BD05-4130-A63B-916E022CC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1843087"/>
            <a:ext cx="9572854" cy="4602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3DFA75-DF3D-426D-8E8F-0A0C95041FB1}"/>
              </a:ext>
            </a:extLst>
          </p:cNvPr>
          <p:cNvSpPr/>
          <p:nvPr/>
        </p:nvSpPr>
        <p:spPr>
          <a:xfrm>
            <a:off x="1219200" y="1792539"/>
            <a:ext cx="9689432" cy="4684294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EFE79-8151-4FCA-A144-43FCC69E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41133-187C-4178-9C2A-B7E7CCFE4797}"/>
              </a:ext>
            </a:extLst>
          </p:cNvPr>
          <p:cNvSpPr/>
          <p:nvPr/>
        </p:nvSpPr>
        <p:spPr>
          <a:xfrm>
            <a:off x="1219200" y="1792539"/>
            <a:ext cx="2518610" cy="2518610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FA265-3B1A-450A-B960-73F3F07D5C68}"/>
              </a:ext>
            </a:extLst>
          </p:cNvPr>
          <p:cNvSpPr/>
          <p:nvPr/>
        </p:nvSpPr>
        <p:spPr>
          <a:xfrm>
            <a:off x="3737810" y="1792539"/>
            <a:ext cx="2518610" cy="2518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E7554-CDFE-4B77-B5A0-C3B27583140E}"/>
              </a:ext>
            </a:extLst>
          </p:cNvPr>
          <p:cNvSpPr/>
          <p:nvPr/>
        </p:nvSpPr>
        <p:spPr>
          <a:xfrm>
            <a:off x="6256420" y="1792539"/>
            <a:ext cx="2518610" cy="2518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1D7D0-3771-4575-A3B5-5646D19711EB}"/>
              </a:ext>
            </a:extLst>
          </p:cNvPr>
          <p:cNvSpPr/>
          <p:nvPr/>
        </p:nvSpPr>
        <p:spPr>
          <a:xfrm>
            <a:off x="8390022" y="1792539"/>
            <a:ext cx="2518610" cy="2518610"/>
          </a:xfrm>
          <a:prstGeom prst="rect">
            <a:avLst/>
          </a:prstGeom>
          <a:solidFill>
            <a:srgbClr val="C00000">
              <a:alpha val="1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75DEE-7FC7-4F93-A670-4A9C8F8ABC05}"/>
              </a:ext>
            </a:extLst>
          </p:cNvPr>
          <p:cNvSpPr/>
          <p:nvPr/>
        </p:nvSpPr>
        <p:spPr>
          <a:xfrm>
            <a:off x="1219200" y="3974265"/>
            <a:ext cx="2518610" cy="2518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E7EB9-EE11-4273-8E03-D2A3988EA134}"/>
              </a:ext>
            </a:extLst>
          </p:cNvPr>
          <p:cNvSpPr/>
          <p:nvPr/>
        </p:nvSpPr>
        <p:spPr>
          <a:xfrm>
            <a:off x="3737810" y="3974265"/>
            <a:ext cx="2518610" cy="2518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8C725-3F9F-485E-BCB7-795B2832FECD}"/>
              </a:ext>
            </a:extLst>
          </p:cNvPr>
          <p:cNvSpPr/>
          <p:nvPr/>
        </p:nvSpPr>
        <p:spPr>
          <a:xfrm>
            <a:off x="6256420" y="3974265"/>
            <a:ext cx="2518610" cy="2518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1EECF-0A93-442C-8106-460AFA3F459E}"/>
              </a:ext>
            </a:extLst>
          </p:cNvPr>
          <p:cNvSpPr/>
          <p:nvPr/>
        </p:nvSpPr>
        <p:spPr>
          <a:xfrm>
            <a:off x="8390022" y="3974265"/>
            <a:ext cx="2518610" cy="2518610"/>
          </a:xfrm>
          <a:prstGeom prst="rect">
            <a:avLst/>
          </a:prstGeom>
          <a:solidFill>
            <a:srgbClr val="7030A0">
              <a:alpha val="1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229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4F20-4E2B-4470-BA58-4057DFF4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approach 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3C25-6F92-41B6-B3A2-957228C8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7274" cy="16875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cropping_image_show.html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3" action="ppaction://hlinkfile"/>
              </a:rPr>
              <a:t>cropping_image_show</a:t>
            </a:r>
            <a:r>
              <a:rPr lang="en-US" dirty="0">
                <a:hlinkClick r:id="rId3" action="ppaction://hlinkfile"/>
              </a:rPr>
              <a:t> (2).html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8080E-1144-49A0-9D51-964B2F1B6EC7}"/>
              </a:ext>
            </a:extLst>
          </p:cNvPr>
          <p:cNvSpPr/>
          <p:nvPr/>
        </p:nvSpPr>
        <p:spPr>
          <a:xfrm>
            <a:off x="838200" y="4130842"/>
            <a:ext cx="4980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cropped data size: 585G (~67,000 </a:t>
            </a:r>
            <a:r>
              <a:rPr lang="en-US" dirty="0" err="1"/>
              <a:t>npz</a:t>
            </a:r>
            <a:r>
              <a:rPr lang="en-US" dirty="0"/>
              <a:t> files)</a:t>
            </a:r>
          </a:p>
          <a:p>
            <a:r>
              <a:rPr lang="en-US" dirty="0"/>
              <a:t>Short of storage space in the workstation right now</a:t>
            </a:r>
          </a:p>
          <a:p>
            <a:r>
              <a:rPr lang="en-US" dirty="0"/>
              <a:t>	- (only 350G/1.6T free disk space)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7C1D4-27ED-4E81-8CC3-27C41A96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75"/>
          <a:stretch/>
        </p:blipFill>
        <p:spPr>
          <a:xfrm>
            <a:off x="6096000" y="3128211"/>
            <a:ext cx="5820388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C5DCB-9850-452E-B072-2135D8E1B0BE}"/>
              </a:ext>
            </a:extLst>
          </p:cNvPr>
          <p:cNvSpPr/>
          <p:nvPr/>
        </p:nvSpPr>
        <p:spPr>
          <a:xfrm>
            <a:off x="6096000" y="3882189"/>
            <a:ext cx="2518611" cy="24865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F6E9D-59C6-4739-8899-4DAF9C4E084C}"/>
              </a:ext>
            </a:extLst>
          </p:cNvPr>
          <p:cNvSpPr/>
          <p:nvPr/>
        </p:nvSpPr>
        <p:spPr>
          <a:xfrm>
            <a:off x="8133347" y="5959642"/>
            <a:ext cx="2703095" cy="24865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1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BF48-022E-43AA-8F69-DF9E1F69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(</a:t>
            </a:r>
            <a:r>
              <a:rPr lang="en-US" dirty="0">
                <a:solidFill>
                  <a:srgbClr val="C00000"/>
                </a:solidFill>
              </a:rPr>
              <a:t>PD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B212-8FDB-477E-9828-F302A388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downloaded from </a:t>
            </a:r>
            <a:r>
              <a:rPr lang="en-US" u="sng" dirty="0"/>
              <a:t>Google</a:t>
            </a:r>
            <a:r>
              <a:rPr lang="en-US" dirty="0"/>
              <a:t> image search</a:t>
            </a:r>
          </a:p>
        </p:txBody>
      </p:sp>
    </p:spTree>
    <p:extLst>
      <p:ext uri="{BB962C8B-B14F-4D97-AF65-F5344CB8AC3E}">
        <p14:creationId xmlns:p14="http://schemas.microsoft.com/office/powerpoint/2010/main" val="324843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C7F-2CA8-4881-8C5B-C030217D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downloading 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5D53-3CEA-4E63-A648-3BD1AF481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Download image by designed keywords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(drug name + other restricted words)</a:t>
            </a:r>
          </a:p>
          <a:p>
            <a:pPr>
              <a:lnSpc>
                <a:spcPct val="150000"/>
              </a:lnSpc>
            </a:pPr>
            <a:r>
              <a:rPr lang="en-US" dirty="0"/>
              <a:t>Followed by the developed similarity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152445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EB4-3DB1-44DA-8676-03D31C1D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0A383-3606-40A2-ACF7-45505B678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083" y="322095"/>
            <a:ext cx="5067482" cy="6213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F119C-DD17-4F52-8CC1-537429903718}"/>
              </a:ext>
            </a:extLst>
          </p:cNvPr>
          <p:cNvSpPr txBox="1"/>
          <p:nvPr/>
        </p:nvSpPr>
        <p:spPr>
          <a:xfrm>
            <a:off x="838200" y="1709612"/>
            <a:ext cx="5257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~430 drugs (all human prescription drugs) are in the list.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whole list may change by considering GT studies.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13</a:t>
            </a:r>
            <a:r>
              <a:rPr lang="en-US" dirty="0"/>
              <a:t> drugs are selected in the pilot study.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A599C5-FB87-4DFF-BDD0-687260DB9863}"/>
              </a:ext>
            </a:extLst>
          </p:cNvPr>
          <p:cNvSpPr/>
          <p:nvPr/>
        </p:nvSpPr>
        <p:spPr>
          <a:xfrm>
            <a:off x="1060500" y="4818058"/>
            <a:ext cx="4241418" cy="13515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00"/>
                </a:solidFill>
              </a:rPr>
              <a:t>select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distinct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substance_name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from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dgv_prod_ingr</a:t>
            </a:r>
            <a:r>
              <a:rPr lang="en-US" sz="1400" dirty="0">
                <a:solidFill>
                  <a:schemeClr val="bg1"/>
                </a:solidFill>
              </a:rPr>
              <a:t> dpi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00"/>
                </a:solidFill>
              </a:rPr>
              <a:t>join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dgv_sum_spl</a:t>
            </a:r>
            <a:r>
              <a:rPr lang="en-US" sz="1400" dirty="0">
                <a:solidFill>
                  <a:schemeClr val="bg1"/>
                </a:solidFill>
              </a:rPr>
              <a:t> l </a:t>
            </a:r>
            <a:r>
              <a:rPr lang="en-US" sz="1400" dirty="0">
                <a:solidFill>
                  <a:srgbClr val="FFFF00"/>
                </a:solidFill>
              </a:rPr>
              <a:t>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l.spl_id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dpi.spl_id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00"/>
                </a:solidFill>
              </a:rPr>
              <a:t>where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l.document_type_loinc_code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'34391-3'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00"/>
                </a:solidFill>
              </a:rPr>
              <a:t>and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dpi.is_active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'1';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7D0EB-A591-400C-93E1-38ED2284351A}"/>
              </a:ext>
            </a:extLst>
          </p:cNvPr>
          <p:cNvSpPr txBox="1"/>
          <p:nvPr/>
        </p:nvSpPr>
        <p:spPr>
          <a:xfrm>
            <a:off x="838200" y="4275221"/>
            <a:ext cx="424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resources: FDALabel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39859-C7CA-4DFD-823C-77E5D12F629D}"/>
              </a:ext>
            </a:extLst>
          </p:cNvPr>
          <p:cNvSpPr txBox="1"/>
          <p:nvPr/>
        </p:nvSpPr>
        <p:spPr>
          <a:xfrm>
            <a:off x="980290" y="6277730"/>
            <a:ext cx="2672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*further fine-tuning processing are applied.</a:t>
            </a:r>
          </a:p>
        </p:txBody>
      </p:sp>
    </p:spTree>
    <p:extLst>
      <p:ext uri="{BB962C8B-B14F-4D97-AF65-F5344CB8AC3E}">
        <p14:creationId xmlns:p14="http://schemas.microsoft.com/office/powerpoint/2010/main" val="284288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133C-82C4-4CE1-871B-233F5AF5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image search (manual)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B638AE-FB8C-400D-8D91-C0AAFF2C8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155" y="1331995"/>
            <a:ext cx="11045690" cy="55260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56A1B4-289B-454A-97FE-EEE896BF7C93}"/>
              </a:ext>
            </a:extLst>
          </p:cNvPr>
          <p:cNvSpPr/>
          <p:nvPr/>
        </p:nvSpPr>
        <p:spPr>
          <a:xfrm>
            <a:off x="5807242" y="3429000"/>
            <a:ext cx="1909011" cy="942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60F9E-C124-4251-995F-02AB09D0655C}"/>
              </a:ext>
            </a:extLst>
          </p:cNvPr>
          <p:cNvSpPr txBox="1"/>
          <p:nvPr/>
        </p:nvSpPr>
        <p:spPr>
          <a:xfrm>
            <a:off x="6994358" y="4186808"/>
            <a:ext cx="416562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is a typical negative (unrelated)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A775D-9C6B-459E-8140-BE287ABA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558" y="989770"/>
            <a:ext cx="1485786" cy="1485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A186F-C665-40AA-A8C7-74AAB7C65206}"/>
              </a:ext>
            </a:extLst>
          </p:cNvPr>
          <p:cNvSpPr txBox="1"/>
          <p:nvPr/>
        </p:nvSpPr>
        <p:spPr>
          <a:xfrm>
            <a:off x="9207869" y="224236"/>
            <a:ext cx="2278454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 for </a:t>
            </a:r>
            <a:r>
              <a:rPr lang="en-US" dirty="0" err="1"/>
              <a:t>Ziagen</a:t>
            </a:r>
            <a:r>
              <a:rPr lang="en-US" dirty="0"/>
              <a:t> in GT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B6631-C7C4-4C7C-9BFD-A4B9F3B6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68" y="994476"/>
            <a:ext cx="1485786" cy="1485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39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B169-D136-4575-893E-FB2109D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163C-1BD2-45B5-9ECE-8A8612030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Exclude drug unrelated images</a:t>
            </a:r>
          </a:p>
          <a:p>
            <a:pPr lvl="1"/>
            <a:r>
              <a:rPr lang="en-US" dirty="0"/>
              <a:t>Remove samples with text less than 10 chars</a:t>
            </a:r>
          </a:p>
          <a:p>
            <a:pPr lvl="1"/>
            <a:r>
              <a:rPr lang="en-US" dirty="0"/>
              <a:t>Remove samples has text more than 200 chars</a:t>
            </a:r>
          </a:p>
          <a:p>
            <a:pPr lvl="1"/>
            <a:r>
              <a:rPr lang="en-US" dirty="0"/>
              <a:t>Finally 104 images left</a:t>
            </a:r>
          </a:p>
          <a:p>
            <a:r>
              <a:rPr lang="en-US" dirty="0"/>
              <a:t>Similarity analysis approach 1:</a:t>
            </a:r>
          </a:p>
          <a:p>
            <a:pPr lvl="1"/>
            <a:r>
              <a:rPr lang="en-US" dirty="0"/>
              <a:t>Rank and get top 5 results has highest similarity score for each image</a:t>
            </a:r>
          </a:p>
          <a:p>
            <a:pPr lvl="1"/>
            <a:r>
              <a:rPr lang="en-US" dirty="0"/>
              <a:t>Measure the accuracy (whether under the same folder/category)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9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65EF-178D-4C17-9703-44719DA0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top 5 score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BED9-6249-4F38-87A0-479EBD18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D65D-0B90-4B10-9522-66B5A391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B4CA-48E8-4C79-A28B-492805E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D8FC14-6044-479F-808B-6AC5182C369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B8107B-776B-43AD-8B18-D5F538A57C0F}"/>
              </a:ext>
            </a:extLst>
          </p:cNvPr>
          <p:cNvSpPr txBox="1"/>
          <p:nvPr/>
        </p:nvSpPr>
        <p:spPr>
          <a:xfrm>
            <a:off x="2777490" y="1690688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are displayed in following slides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078934-1816-4DF1-BB7B-F92A8DCF2859}"/>
              </a:ext>
            </a:extLst>
          </p:cNvPr>
          <p:cNvSpPr/>
          <p:nvPr/>
        </p:nvSpPr>
        <p:spPr>
          <a:xfrm>
            <a:off x="2548890" y="1768475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03B1FA-E0B7-4386-B13D-CE84A405128F}"/>
              </a:ext>
            </a:extLst>
          </p:cNvPr>
          <p:cNvSpPr/>
          <p:nvPr/>
        </p:nvSpPr>
        <p:spPr>
          <a:xfrm>
            <a:off x="5223510" y="2239407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19C53C-4A10-486A-A38B-C7FF44215066}"/>
              </a:ext>
            </a:extLst>
          </p:cNvPr>
          <p:cNvSpPr/>
          <p:nvPr/>
        </p:nvSpPr>
        <p:spPr>
          <a:xfrm>
            <a:off x="1291590" y="5749249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in previous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Fine-tune the overall project framework;</a:t>
            </a:r>
          </a:p>
          <a:p>
            <a:pPr>
              <a:lnSpc>
                <a:spcPct val="150000"/>
              </a:lnSpc>
            </a:pPr>
            <a:r>
              <a:rPr lang="en-US" dirty="0"/>
              <a:t>OCR-based analysis: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Design a better image downloading pipeline;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Investigating and improving similarity analysis;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“Key-word” learning</a:t>
            </a:r>
          </a:p>
          <a:p>
            <a:pPr>
              <a:lnSpc>
                <a:spcPct val="150000"/>
              </a:lnSpc>
            </a:pPr>
            <a:r>
              <a:rPr lang="en-US" dirty="0"/>
              <a:t>Image based analysis: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Siamese architecture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Try conducting training dataset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BC295F5A-ED4C-4818-9004-31BF33486998}"/>
              </a:ext>
            </a:extLst>
          </p:cNvPr>
          <p:cNvSpPr/>
          <p:nvPr/>
        </p:nvSpPr>
        <p:spPr>
          <a:xfrm>
            <a:off x="1203157" y="3168316"/>
            <a:ext cx="328863" cy="328863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8F45936A-C488-47FB-9434-6275EBA0FFC8}"/>
              </a:ext>
            </a:extLst>
          </p:cNvPr>
          <p:cNvSpPr/>
          <p:nvPr/>
        </p:nvSpPr>
        <p:spPr>
          <a:xfrm>
            <a:off x="1203155" y="5766804"/>
            <a:ext cx="328863" cy="328863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084C0463-AF1B-48E4-B7E0-5953E7162102}"/>
              </a:ext>
            </a:extLst>
          </p:cNvPr>
          <p:cNvSpPr/>
          <p:nvPr/>
        </p:nvSpPr>
        <p:spPr>
          <a:xfrm>
            <a:off x="1203155" y="3631783"/>
            <a:ext cx="328863" cy="328863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C82CBEEB-DEB8-4017-A14D-B6A57671BA42}"/>
              </a:ext>
            </a:extLst>
          </p:cNvPr>
          <p:cNvSpPr/>
          <p:nvPr/>
        </p:nvSpPr>
        <p:spPr>
          <a:xfrm>
            <a:off x="770021" y="1989221"/>
            <a:ext cx="328863" cy="328863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02C2-9B44-4687-8DC4-096E0A91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Aconitum </a:t>
            </a:r>
            <a:r>
              <a:rPr lang="en-US" dirty="0" err="1"/>
              <a:t>Napellus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BA430-53EA-4316-A739-39E844FD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32" y="2151039"/>
            <a:ext cx="2095500" cy="399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AB15F-5E92-41FB-BAD5-DE8EB511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819" y="2028234"/>
            <a:ext cx="1941508" cy="2356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CFD65-1C79-4891-A657-1EC32120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22" y="2028234"/>
            <a:ext cx="867996" cy="235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D81A3-32CD-43E3-BA16-B9BD71623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14" y="2079773"/>
            <a:ext cx="1621372" cy="2356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C3BCA-09B6-470D-84FC-7956D85AC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882" y="2079773"/>
            <a:ext cx="1957918" cy="2356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DDF89C-054D-49D5-AB86-F0E6F2187348}"/>
              </a:ext>
            </a:extLst>
          </p:cNvPr>
          <p:cNvSpPr txBox="1"/>
          <p:nvPr/>
        </p:nvSpPr>
        <p:spPr>
          <a:xfrm>
            <a:off x="3735493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7297D-83A4-4891-83DD-A3C807EF1275}"/>
              </a:ext>
            </a:extLst>
          </p:cNvPr>
          <p:cNvSpPr txBox="1"/>
          <p:nvPr/>
        </p:nvSpPr>
        <p:spPr>
          <a:xfrm>
            <a:off x="5698640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7800F-9237-408C-BBD2-8E529EF617A2}"/>
              </a:ext>
            </a:extLst>
          </p:cNvPr>
          <p:cNvSpPr txBox="1"/>
          <p:nvPr/>
        </p:nvSpPr>
        <p:spPr>
          <a:xfrm>
            <a:off x="7501720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77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4E29C-3A6A-45C7-99E8-C23BC4ABF417}"/>
              </a:ext>
            </a:extLst>
          </p:cNvPr>
          <p:cNvSpPr txBox="1"/>
          <p:nvPr/>
        </p:nvSpPr>
        <p:spPr>
          <a:xfrm>
            <a:off x="9849761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2CD641-DCD5-4737-9BB1-8DADBD551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528" y="4892676"/>
            <a:ext cx="1586088" cy="160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2E642-49F7-431C-BD6D-0D5086B1B1E1}"/>
              </a:ext>
            </a:extLst>
          </p:cNvPr>
          <p:cNvSpPr txBox="1"/>
          <p:nvPr/>
        </p:nvSpPr>
        <p:spPr>
          <a:xfrm>
            <a:off x="5292691" y="5508109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9C3EA-F0DA-4AB7-896F-44DEFE7FC18F}"/>
              </a:ext>
            </a:extLst>
          </p:cNvPr>
          <p:cNvSpPr txBox="1"/>
          <p:nvPr/>
        </p:nvSpPr>
        <p:spPr>
          <a:xfrm>
            <a:off x="1269393" y="1781707"/>
            <a:ext cx="118397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Test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4C8C5-B71A-4093-B67C-816DC316B932}"/>
              </a:ext>
            </a:extLst>
          </p:cNvPr>
          <p:cNvSpPr txBox="1"/>
          <p:nvPr/>
        </p:nvSpPr>
        <p:spPr>
          <a:xfrm>
            <a:off x="7294231" y="5508109"/>
            <a:ext cx="369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100% accuracy with top 5 candidates</a:t>
            </a:r>
          </a:p>
        </p:txBody>
      </p:sp>
    </p:spTree>
    <p:extLst>
      <p:ext uri="{BB962C8B-B14F-4D97-AF65-F5344CB8AC3E}">
        <p14:creationId xmlns:p14="http://schemas.microsoft.com/office/powerpoint/2010/main" val="23428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02C2-9B44-4687-8DC4-096E0A91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Ammonia Inhalants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DF89C-054D-49D5-AB86-F0E6F2187348}"/>
              </a:ext>
            </a:extLst>
          </p:cNvPr>
          <p:cNvSpPr txBox="1"/>
          <p:nvPr/>
        </p:nvSpPr>
        <p:spPr>
          <a:xfrm>
            <a:off x="3735493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7297D-83A4-4891-83DD-A3C807EF1275}"/>
              </a:ext>
            </a:extLst>
          </p:cNvPr>
          <p:cNvSpPr txBox="1"/>
          <p:nvPr/>
        </p:nvSpPr>
        <p:spPr>
          <a:xfrm>
            <a:off x="5698640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7800F-9237-408C-BBD2-8E529EF617A2}"/>
              </a:ext>
            </a:extLst>
          </p:cNvPr>
          <p:cNvSpPr txBox="1"/>
          <p:nvPr/>
        </p:nvSpPr>
        <p:spPr>
          <a:xfrm>
            <a:off x="7501720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4E29C-3A6A-45C7-99E8-C23BC4ABF417}"/>
              </a:ext>
            </a:extLst>
          </p:cNvPr>
          <p:cNvSpPr txBox="1"/>
          <p:nvPr/>
        </p:nvSpPr>
        <p:spPr>
          <a:xfrm>
            <a:off x="9849761" y="1575967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2E642-49F7-431C-BD6D-0D5086B1B1E1}"/>
              </a:ext>
            </a:extLst>
          </p:cNvPr>
          <p:cNvSpPr txBox="1"/>
          <p:nvPr/>
        </p:nvSpPr>
        <p:spPr>
          <a:xfrm>
            <a:off x="5865966" y="5508109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Score: 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9C3EA-F0DA-4AB7-896F-44DEFE7FC18F}"/>
              </a:ext>
            </a:extLst>
          </p:cNvPr>
          <p:cNvSpPr txBox="1"/>
          <p:nvPr/>
        </p:nvSpPr>
        <p:spPr>
          <a:xfrm>
            <a:off x="1269393" y="1781707"/>
            <a:ext cx="118397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Test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4C8C5-B71A-4093-B67C-816DC316B932}"/>
              </a:ext>
            </a:extLst>
          </p:cNvPr>
          <p:cNvSpPr txBox="1"/>
          <p:nvPr/>
        </p:nvSpPr>
        <p:spPr>
          <a:xfrm>
            <a:off x="7294231" y="5508109"/>
            <a:ext cx="346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0% accuracy with top 5 candidates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AE7537-EA59-4C90-A874-6AF8588E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6" y="2662989"/>
            <a:ext cx="2754884" cy="2949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340D47-E2CC-4B43-B9A6-4CDBB6B9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455" y="2151039"/>
            <a:ext cx="1050159" cy="2063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A07CD0-5004-49D4-8B37-DAA1E7BD55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8640" y="2485623"/>
            <a:ext cx="926932" cy="1592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447E7B-D17E-40DD-ABA1-E11E987E4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720" y="2324816"/>
            <a:ext cx="1050159" cy="1913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321D0E-15C9-4ACC-8DDD-E89E5EDE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101" y="2321008"/>
            <a:ext cx="1439779" cy="2932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5B0AA5-22E3-46A8-B3DD-BEFD8F937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812" y="4284883"/>
            <a:ext cx="1954872" cy="2573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D64963-A734-4587-9B64-9C9E5C1EFA49}"/>
              </a:ext>
            </a:extLst>
          </p:cNvPr>
          <p:cNvSpPr/>
          <p:nvPr/>
        </p:nvSpPr>
        <p:spPr>
          <a:xfrm>
            <a:off x="433446" y="5720682"/>
            <a:ext cx="32110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ITEM NO 100 AMPULES U1-24C CUSTOM KITS COM Webster, MA 01 570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266C0-66F0-43CC-827F-1DF657D15FEA}"/>
              </a:ext>
            </a:extLst>
          </p:cNvPr>
          <p:cNvSpPr txBox="1"/>
          <p:nvPr/>
        </p:nvSpPr>
        <p:spPr>
          <a:xfrm>
            <a:off x="7501720" y="6132052"/>
            <a:ext cx="315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important words,</a:t>
            </a:r>
          </a:p>
          <a:p>
            <a:r>
              <a:rPr lang="en-US" b="1" dirty="0">
                <a:solidFill>
                  <a:srgbClr val="FF0000"/>
                </a:solidFill>
              </a:rPr>
              <a:t>Ammonia inhalants </a:t>
            </a:r>
            <a:r>
              <a:rPr lang="en-US" dirty="0"/>
              <a:t>are missing</a:t>
            </a:r>
          </a:p>
        </p:txBody>
      </p:sp>
    </p:spTree>
    <p:extLst>
      <p:ext uri="{BB962C8B-B14F-4D97-AF65-F5344CB8AC3E}">
        <p14:creationId xmlns:p14="http://schemas.microsoft.com/office/powerpoint/2010/main" val="2494729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A76B-E0DA-4243-8623-962D909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4964-6E40-418B-931D-2048F948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images are correctly predicted:</a:t>
            </a:r>
          </a:p>
          <a:p>
            <a:pPr lvl="1"/>
            <a:r>
              <a:rPr lang="en-US" dirty="0"/>
              <a:t>Improving the OCR model</a:t>
            </a:r>
          </a:p>
          <a:p>
            <a:pPr lvl="1"/>
            <a:r>
              <a:rPr lang="en-US" dirty="0"/>
              <a:t>Improving labeling category (with GT dataset)</a:t>
            </a:r>
          </a:p>
          <a:p>
            <a:pPr lvl="1"/>
            <a:r>
              <a:rPr lang="en-US" dirty="0"/>
              <a:t>Improving the similarity measurement approach</a:t>
            </a:r>
          </a:p>
          <a:p>
            <a:r>
              <a:rPr lang="en-US" dirty="0"/>
              <a:t>Performance is score relevant:</a:t>
            </a:r>
          </a:p>
          <a:p>
            <a:pPr lvl="1"/>
            <a:r>
              <a:rPr lang="en-US" dirty="0"/>
              <a:t>Corrected sample usually has high similarity score (&gt;60)</a:t>
            </a:r>
          </a:p>
          <a:p>
            <a:pPr lvl="1"/>
            <a:r>
              <a:rPr lang="en-US" dirty="0"/>
              <a:t>Incorrected sample usually has low similarity score (&lt;40)</a:t>
            </a:r>
          </a:p>
          <a:p>
            <a:r>
              <a:rPr lang="en-US" dirty="0"/>
              <a:t>Considering “key-word” learning</a:t>
            </a:r>
          </a:p>
        </p:txBody>
      </p:sp>
    </p:spTree>
    <p:extLst>
      <p:ext uri="{BB962C8B-B14F-4D97-AF65-F5344CB8AC3E}">
        <p14:creationId xmlns:p14="http://schemas.microsoft.com/office/powerpoint/2010/main" val="294632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548-2A44-48D0-AA22-A1B8EF64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46DD-B0F3-40DD-93E3-5F42A431B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GT:</a:t>
            </a:r>
          </a:p>
          <a:p>
            <a:pPr lvl="1"/>
            <a:r>
              <a:rPr lang="en-US" dirty="0"/>
              <a:t>DailyMed is an enriched resource for our study;</a:t>
            </a:r>
          </a:p>
          <a:p>
            <a:pPr lvl="1"/>
            <a:r>
              <a:rPr lang="en-US" dirty="0"/>
              <a:t>Which image pre-processing way (cropping, resizing) is more appropriate?</a:t>
            </a:r>
          </a:p>
          <a:p>
            <a:pPr lvl="1"/>
            <a:r>
              <a:rPr lang="en-US" dirty="0"/>
              <a:t>How to utilize the drug information define labels?</a:t>
            </a:r>
          </a:p>
          <a:p>
            <a:pPr lvl="1"/>
            <a:r>
              <a:rPr lang="en-US" dirty="0"/>
              <a:t>Other resources?</a:t>
            </a:r>
          </a:p>
          <a:p>
            <a:r>
              <a:rPr lang="en-US" dirty="0"/>
              <a:t>PD:</a:t>
            </a:r>
          </a:p>
          <a:p>
            <a:pPr lvl="1"/>
            <a:r>
              <a:rPr lang="en-US" dirty="0"/>
              <a:t>Google-image-download is currently the best way.</a:t>
            </a:r>
          </a:p>
          <a:p>
            <a:pPr lvl="1"/>
            <a:r>
              <a:rPr lang="en-US" dirty="0"/>
              <a:t>How to combine with GT study?</a:t>
            </a:r>
          </a:p>
          <a:p>
            <a:pPr lvl="1"/>
            <a:r>
              <a:rPr lang="en-US" dirty="0"/>
              <a:t>Alternative tools?</a:t>
            </a:r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“Key-word” learning</a:t>
            </a:r>
          </a:p>
          <a:p>
            <a:pPr lvl="1"/>
            <a:r>
              <a:rPr lang="en-US" dirty="0"/>
              <a:t>Improving similarity approach</a:t>
            </a:r>
          </a:p>
        </p:txBody>
      </p:sp>
    </p:spTree>
    <p:extLst>
      <p:ext uri="{BB962C8B-B14F-4D97-AF65-F5344CB8AC3E}">
        <p14:creationId xmlns:p14="http://schemas.microsoft.com/office/powerpoint/2010/main" val="385626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6F2D-9702-4203-A442-260C22C9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B1DD-4BD0-454F-9967-03EF78F0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51134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Data curation and pre-processing: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Ground-truth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GT</a:t>
            </a:r>
            <a:r>
              <a:rPr lang="en-US" dirty="0"/>
              <a:t>)</a:t>
            </a:r>
            <a:r>
              <a:rPr lang="en-US" i="1" dirty="0"/>
              <a:t>: </a:t>
            </a:r>
            <a:r>
              <a:rPr lang="en-US" dirty="0"/>
              <a:t>drug package label obtained from </a:t>
            </a:r>
            <a:r>
              <a:rPr lang="en-US" u="sng" dirty="0"/>
              <a:t>DailyMed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Public dataset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PD</a:t>
            </a:r>
            <a:r>
              <a:rPr lang="en-US" dirty="0"/>
              <a:t>) </a:t>
            </a:r>
            <a:r>
              <a:rPr lang="en-US" i="1" dirty="0"/>
              <a:t>: </a:t>
            </a:r>
            <a:r>
              <a:rPr lang="en-US" dirty="0"/>
              <a:t>Data downloaded from </a:t>
            </a:r>
            <a:r>
              <a:rPr lang="en-US" u="sng" dirty="0"/>
              <a:t>Google</a:t>
            </a:r>
            <a:r>
              <a:rPr lang="en-US" dirty="0"/>
              <a:t> image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D21F6-D396-4F37-9315-BEE65F0B9BC4}"/>
              </a:ext>
            </a:extLst>
          </p:cNvPr>
          <p:cNvSpPr txBox="1"/>
          <p:nvPr/>
        </p:nvSpPr>
        <p:spPr>
          <a:xfrm>
            <a:off x="1010653" y="1690688"/>
            <a:ext cx="100263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C00000"/>
                </a:solidFill>
              </a:rPr>
              <a:t>Before we started:</a:t>
            </a:r>
          </a:p>
          <a:p>
            <a:pPr>
              <a:lnSpc>
                <a:spcPct val="150000"/>
              </a:lnSpc>
            </a:pPr>
            <a:r>
              <a:rPr lang="en-US" dirty="0"/>
              <a:t>At the beginning stage of this project, we will focus on data curation and pre-processing for the next few weeks. Besides, we would brainstorm feasible pipelines and fine-tune them based on pilot study. </a:t>
            </a:r>
          </a:p>
        </p:txBody>
      </p:sp>
    </p:spTree>
    <p:extLst>
      <p:ext uri="{BB962C8B-B14F-4D97-AF65-F5344CB8AC3E}">
        <p14:creationId xmlns:p14="http://schemas.microsoft.com/office/powerpoint/2010/main" val="258454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BF48-022E-43AA-8F69-DF9E1F69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Ground-truth (</a:t>
            </a:r>
            <a:r>
              <a:rPr lang="en-US" dirty="0">
                <a:solidFill>
                  <a:srgbClr val="C00000"/>
                </a:solidFill>
              </a:rPr>
              <a:t>GT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B212-8FDB-477E-9828-F302A388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drug package label obtained from </a:t>
            </a:r>
            <a:r>
              <a:rPr lang="en-US" u="sng" dirty="0"/>
              <a:t>DailyMed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3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FD42-2248-4FCC-8525-EA5C14C9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Data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7D5FDE-5F2D-459A-BAE4-03074BDB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5865" y="235910"/>
            <a:ext cx="5161761" cy="1583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F4FBFC-0B2E-434A-A1A0-3E5C5EDAC7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09471"/>
            <a:ext cx="4547937" cy="5243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E86CF-142C-4BB0-9451-9A27F29DC7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2202" y="2262449"/>
            <a:ext cx="3449492" cy="449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B8D30B-32D7-44EA-937E-100705BBAC2E}"/>
              </a:ext>
            </a:extLst>
          </p:cNvPr>
          <p:cNvSpPr txBox="1"/>
          <p:nvPr/>
        </p:nvSpPr>
        <p:spPr>
          <a:xfrm>
            <a:off x="5959476" y="376187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7F806-8C57-4711-AB5F-9A425B4E8AF5}"/>
              </a:ext>
            </a:extLst>
          </p:cNvPr>
          <p:cNvSpPr/>
          <p:nvPr/>
        </p:nvSpPr>
        <p:spPr>
          <a:xfrm>
            <a:off x="7267074" y="3761873"/>
            <a:ext cx="3224463" cy="185286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AA7D6-5226-4345-82A9-6D44E0865E7B}"/>
              </a:ext>
            </a:extLst>
          </p:cNvPr>
          <p:cNvSpPr txBox="1"/>
          <p:nvPr/>
        </p:nvSpPr>
        <p:spPr>
          <a:xfrm>
            <a:off x="7420123" y="5430071"/>
            <a:ext cx="2140971" cy="36933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is what we need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BEC-5490-4ADB-AC99-8BF75CDBE6EA}"/>
              </a:ext>
            </a:extLst>
          </p:cNvPr>
          <p:cNvSpPr txBox="1"/>
          <p:nvPr/>
        </p:nvSpPr>
        <p:spPr>
          <a:xfrm>
            <a:off x="9053961" y="1178108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abacavir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97289-E829-42CE-8EED-1093AF592C6A}"/>
              </a:ext>
            </a:extLst>
          </p:cNvPr>
          <p:cNvSpPr/>
          <p:nvPr/>
        </p:nvSpPr>
        <p:spPr>
          <a:xfrm>
            <a:off x="7267073" y="2743108"/>
            <a:ext cx="2452455" cy="2567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FD42-2248-4FCC-8525-EA5C14C9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data retrieving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228D-B635-469A-88BD-31BE0B2C5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6212"/>
            <a:ext cx="10515600" cy="18502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Download 36,983 prescription drugs (due to 08/28/2018) from DailyMed</a:t>
            </a:r>
          </a:p>
          <a:p>
            <a:pPr>
              <a:lnSpc>
                <a:spcPct val="150000"/>
              </a:lnSpc>
            </a:pPr>
            <a:r>
              <a:rPr lang="en-US" dirty="0"/>
              <a:t>Parse information from SPL documents (in XML format)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35,888 includes at least one package label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Over 58,000 images (~75G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8B185-EA18-4579-826D-E169E3BEE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2" y="4710092"/>
            <a:ext cx="3999515" cy="156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A25FA-E14A-429F-865E-560B8C47D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02" y="4267676"/>
            <a:ext cx="5451808" cy="243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FD0470-8AB9-4CA4-B0D4-01B78EB97D54}"/>
              </a:ext>
            </a:extLst>
          </p:cNvPr>
          <p:cNvSpPr/>
          <p:nvPr/>
        </p:nvSpPr>
        <p:spPr>
          <a:xfrm>
            <a:off x="5783789" y="3526619"/>
            <a:ext cx="5794297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&lt;code </a:t>
            </a:r>
            <a:r>
              <a:rPr lang="en-US" sz="140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51945-4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codeSystem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2.16.840.1.113883.6.1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displayName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 LABEL.PRINCIPAL DISPLAY PANEL</a:t>
            </a:r>
            <a:r>
              <a:rPr lang="en-US" sz="1400" i="0" dirty="0">
                <a:solidFill>
                  <a:srgbClr val="8812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4DBE-1EC8-46E5-86AB-FFBAE6097E33}"/>
              </a:ext>
            </a:extLst>
          </p:cNvPr>
          <p:cNvSpPr txBox="1"/>
          <p:nvPr/>
        </p:nvSpPr>
        <p:spPr>
          <a:xfrm rot="20700000">
            <a:off x="1702803" y="5278271"/>
            <a:ext cx="284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Example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FA062-E260-4368-A78B-0F2575189555}"/>
              </a:ext>
            </a:extLst>
          </p:cNvPr>
          <p:cNvSpPr txBox="1"/>
          <p:nvPr/>
        </p:nvSpPr>
        <p:spPr>
          <a:xfrm rot="20700000">
            <a:off x="6353695" y="4626226"/>
            <a:ext cx="284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Example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0AA6B-7876-4694-B074-73AC4548B9ED}"/>
              </a:ext>
            </a:extLst>
          </p:cNvPr>
          <p:cNvSpPr txBox="1"/>
          <p:nvPr/>
        </p:nvSpPr>
        <p:spPr>
          <a:xfrm rot="20700000">
            <a:off x="8214746" y="5585119"/>
            <a:ext cx="284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Example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42119-548D-4032-A397-10A6DB1105F1}"/>
              </a:ext>
            </a:extLst>
          </p:cNvPr>
          <p:cNvSpPr txBox="1"/>
          <p:nvPr/>
        </p:nvSpPr>
        <p:spPr>
          <a:xfrm>
            <a:off x="838200" y="1900318"/>
            <a:ext cx="385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Let’s do something with text-mining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EE8D8-7E42-41F0-9F69-D5B5D3A7E132}"/>
              </a:ext>
            </a:extLst>
          </p:cNvPr>
          <p:cNvSpPr txBox="1"/>
          <p:nvPr/>
        </p:nvSpPr>
        <p:spPr>
          <a:xfrm>
            <a:off x="4793877" y="1872544"/>
            <a:ext cx="298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file"/>
              </a:rPr>
              <a:t>DailyMed_dataset_show.html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7807-50F9-499E-BA30-D1BC4F87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drug information via labeling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4F613B-B479-4949-A215-8AB96590D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301395"/>
              </p:ext>
            </p:extLst>
          </p:nvPr>
        </p:nvGraphicFramePr>
        <p:xfrm>
          <a:off x="918411" y="1943326"/>
          <a:ext cx="10515600" cy="474623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47149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526197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390770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422875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3343202"/>
                    </a:ext>
                  </a:extLst>
                </a:gridCol>
              </a:tblGrid>
              <a:tr h="207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SPL_ID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SPL_GUID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PRODUCT_TITLE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SPL_MD5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DOCUMENT_TYPE_LOINC_CODE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94452"/>
                  </a:ext>
                </a:extLst>
              </a:tr>
              <a:tr h="925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206460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736bbfd0-1fbd-4615-80f6-3f5f1ae12284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highlights </a:t>
                      </a:r>
                      <a:r>
                        <a:rPr lang="en-US" sz="900" u="none" strike="noStrike" dirty="0">
                          <a:effectLst/>
                        </a:rPr>
                        <a:t>do not include all the information needed to use OTOVEL safely and effectively. See full prescribing information for OTOVEL. / / OTOVEL (ciprofloxacin and fluocinolone acetonide) </a:t>
                      </a:r>
                      <a:r>
                        <a:rPr lang="en-US" sz="900" u="none" strike="noStrike" dirty="0" err="1">
                          <a:effectLst/>
                        </a:rPr>
                        <a:t>otic</a:t>
                      </a:r>
                      <a:r>
                        <a:rPr lang="en-US" sz="900" u="none" strike="noStrike" dirty="0">
                          <a:effectLst/>
                        </a:rPr>
                        <a:t> solution / Initial U.S. Approval: 2016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53cf2127c6eb26b16cd8e94b26c1f4c4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34391-3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257025338"/>
                  </a:ext>
                </a:extLst>
              </a:tr>
              <a:tr h="207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DOCUMENT_TYPE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AUTHOR_ORG_NORMD_NAME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NUM_PRODUCTS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NUM_GENERIC_PRODUCTS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MARKETING_ACTS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099343"/>
                  </a:ext>
                </a:extLst>
              </a:tr>
              <a:tr h="41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HUMAN PRESCRIPTION DRUG LABEL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ARBOR PHARMACEUTICALS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2016/04/29-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3656493122"/>
                  </a:ext>
                </a:extLst>
              </a:tr>
              <a:tr h="207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effectLst/>
                        </a:rPr>
                        <a:t>PRODUCT_NAMES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1" u="none" strike="noStrike" dirty="0">
                          <a:effectLst/>
                        </a:rPr>
                        <a:t>PRODUCT_NORMD_GENERIC_NAMES</a:t>
                      </a:r>
                      <a:endParaRPr lang="en-US" sz="105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effectLst/>
                        </a:rPr>
                        <a:t>MARKET_CATEGORIES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effectLst/>
                        </a:rPr>
                        <a:t>ROUTES_OF_ADMINISTRATION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effectLst/>
                        </a:rPr>
                        <a:t>NDC_CODES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8971"/>
                  </a:ext>
                </a:extLst>
              </a:tr>
              <a:tr h="41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OTOVEL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(CIPROFLOXACIN AND FLUOCINOLONE ACETONIDE)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AURICULAR (OTIC)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24338-080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2936655228"/>
                  </a:ext>
                </a:extLst>
              </a:tr>
              <a:tr h="207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DOSAGE_FORMS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NUM_ACT_INGRS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ACT_INGR_UNIIS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ACT_INGR_NAMES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DAILYMED_NDC_LINKS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96286"/>
                  </a:ext>
                </a:extLst>
              </a:tr>
              <a:tr h="378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FOR SOLUTION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0CD5FD6S2M; 5E8K9I0O4U; 6OZP39ZG8H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ciprofloxacin; fluocinolone acetonide; polysorbate 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http://dailymed.nlm.nih.gov/dailymed/lookup.cfm?ndc=24338-080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1351028317"/>
                  </a:ext>
                </a:extLst>
              </a:tr>
              <a:tr h="190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ARCHIVE_DIR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FILENAME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effectLst/>
                        </a:rPr>
                        <a:t>EFF_TIME</a:t>
                      </a:r>
                      <a:endParaRPr lang="en-US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effectLst/>
                        </a:rPr>
                        <a:t>VERSION_NUM</a:t>
                      </a:r>
                      <a:endParaRPr lang="en-US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ARCHIVE_DIR_DATE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083343"/>
                  </a:ext>
                </a:extLst>
              </a:tr>
              <a:tr h="41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20160518_1a7e4806-3138-4b7a-b798-a99e163ee846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736bbfd0-1fbd-4615-80f6-3f5f1ae12284.xml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20160429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20160518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3086813329"/>
                  </a:ext>
                </a:extLst>
              </a:tr>
              <a:tr h="207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ORG_CURRENCY_RANK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INITIAL_APPROVAL_YEAR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effectLst/>
                        </a:rPr>
                        <a:t>REVISED_DATE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1" u="none" strike="noStrike" dirty="0">
                          <a:effectLst/>
                        </a:rPr>
                        <a:t>EPC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Even More ..</a:t>
                      </a:r>
                    </a:p>
                  </a:txBody>
                  <a:tcPr marL="2339" marR="2339" marT="233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54069"/>
                  </a:ext>
                </a:extLst>
              </a:tr>
              <a:tr h="97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April 2016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Corticosteroid; Quinolone Antimicrobial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9" marR="2339" marT="23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Based on further requests ...</a:t>
                      </a:r>
                    </a:p>
                  </a:txBody>
                  <a:tcPr marL="2339" marR="2339" marT="2339" marB="0" anchor="ctr"/>
                </a:tc>
                <a:extLst>
                  <a:ext uri="{0D108BD9-81ED-4DB2-BD59-A6C34878D82A}">
                    <a16:rowId xmlns:a16="http://schemas.microsoft.com/office/drawing/2014/main" val="2123956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FB056-A446-43E4-84A4-47F277B92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31763"/>
              </p:ext>
            </p:extLst>
          </p:nvPr>
        </p:nvGraphicFramePr>
        <p:xfrm>
          <a:off x="918411" y="1500188"/>
          <a:ext cx="4624137" cy="2228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4137">
                  <a:extLst>
                    <a:ext uri="{9D8B030D-6E8A-4147-A177-3AD203B41FA5}">
                      <a16:colId xmlns:a16="http://schemas.microsoft.com/office/drawing/2014/main" val="19577316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SET_ID: 1a7e4806-3138-4b7a-b798-a99e163ee846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3692577"/>
                  </a:ext>
                </a:extLst>
              </a:tr>
            </a:tbl>
          </a:graphicData>
        </a:graphic>
      </p:graphicFrame>
      <p:pic>
        <p:nvPicPr>
          <p:cNvPr id="1026" name="Picture 2" descr="Carton 14 Vials">
            <a:extLst>
              <a:ext uri="{FF2B5EF4-FFF2-40B4-BE49-F238E27FC236}">
                <a16:creationId xmlns:a16="http://schemas.microsoft.com/office/drawing/2014/main" id="{35021954-3805-4765-A2ED-6510262A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702" y="70936"/>
            <a:ext cx="2620309" cy="1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2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EEC6-FD8D-447A-9274-7E83554C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 (brainstorming)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C2CEE-7329-4C47-8F46-6E1BE11B3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1" y="1466099"/>
            <a:ext cx="9023684" cy="5224392"/>
          </a:xfrm>
        </p:spPr>
      </p:pic>
    </p:spTree>
    <p:extLst>
      <p:ext uri="{BB962C8B-B14F-4D97-AF65-F5344CB8AC3E}">
        <p14:creationId xmlns:p14="http://schemas.microsoft.com/office/powerpoint/2010/main" val="204232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717E-F4AD-4E62-BE65-85AF14EE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pre-processing: Resizing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A89B4CC-8193-4666-8D95-FFCE82D2F646}"/>
              </a:ext>
            </a:extLst>
          </p:cNvPr>
          <p:cNvSpPr/>
          <p:nvPr/>
        </p:nvSpPr>
        <p:spPr>
          <a:xfrm>
            <a:off x="3277603" y="3699671"/>
            <a:ext cx="1085850" cy="3333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FDBF9-3B37-40BE-B856-87DD2A736E89}"/>
              </a:ext>
            </a:extLst>
          </p:cNvPr>
          <p:cNvSpPr txBox="1"/>
          <p:nvPr/>
        </p:nvSpPr>
        <p:spPr>
          <a:xfrm>
            <a:off x="3385092" y="3251850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316D3-34B9-4586-B3DC-9BF4BCE3BEFC}"/>
              </a:ext>
            </a:extLst>
          </p:cNvPr>
          <p:cNvSpPr txBox="1"/>
          <p:nvPr/>
        </p:nvSpPr>
        <p:spPr>
          <a:xfrm>
            <a:off x="3244733" y="415608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299*299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29AC6-7576-4675-95A9-A2F1D609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76" y="2442370"/>
            <a:ext cx="2847975" cy="28479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D5836D-CB22-4A30-A2B1-15B5D50F5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0" y="1690688"/>
            <a:ext cx="1725267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A367C-7105-4CB2-A0EB-16A2FF18C5F1}"/>
              </a:ext>
            </a:extLst>
          </p:cNvPr>
          <p:cNvSpPr txBox="1"/>
          <p:nvPr/>
        </p:nvSpPr>
        <p:spPr>
          <a:xfrm>
            <a:off x="8149389" y="1748589"/>
            <a:ext cx="33207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*why resize to 299*299?</a:t>
            </a:r>
          </a:p>
          <a:p>
            <a:endParaRPr lang="en-US" b="1" u="sng" dirty="0"/>
          </a:p>
          <a:p>
            <a:r>
              <a:rPr lang="en-US" dirty="0"/>
              <a:t>299*299 is the input size of ResNet architecture, where for VGG network architecture the input size is 224*224; we picked the larger one to make sure the image information kept the most during the potential following analysis. </a:t>
            </a:r>
          </a:p>
          <a:p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*Note that the resizing size may change in the future; or we may discard resizing approach at all.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5416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8306</TotalTime>
  <Words>1050</Words>
  <Application>Microsoft Office PowerPoint</Application>
  <PresentationFormat>Widescreen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Dialog</vt:lpstr>
      <vt:lpstr>Arial</vt:lpstr>
      <vt:lpstr>Calibri</vt:lpstr>
      <vt:lpstr>Calibri Light</vt:lpstr>
      <vt:lpstr>Consolas</vt:lpstr>
      <vt:lpstr>Office Theme</vt:lpstr>
      <vt:lpstr>Bi-weekly project updates </vt:lpstr>
      <vt:lpstr>Future Plans in previous report</vt:lpstr>
      <vt:lpstr>Outlines</vt:lpstr>
      <vt:lpstr>Ground-truth (GT)</vt:lpstr>
      <vt:lpstr>GT Data overview</vt:lpstr>
      <vt:lpstr>GT data retrieving</vt:lpstr>
      <vt:lpstr>Extra drug information via labeling</vt:lpstr>
      <vt:lpstr>Image preprocessing (brainstorming)</vt:lpstr>
      <vt:lpstr>Image pre-processing: Resizing</vt:lpstr>
      <vt:lpstr>Image pre-processing</vt:lpstr>
      <vt:lpstr>Cropping approach</vt:lpstr>
      <vt:lpstr>Cropping approach</vt:lpstr>
      <vt:lpstr>Cropping approach (examples)</vt:lpstr>
      <vt:lpstr>Public Dataset (PD)</vt:lpstr>
      <vt:lpstr>Image downloading and processing</vt:lpstr>
      <vt:lpstr>Drug list</vt:lpstr>
      <vt:lpstr>Google image search (manual)</vt:lpstr>
      <vt:lpstr>Pilot result</vt:lpstr>
      <vt:lpstr>Accuracy of top 5 score results</vt:lpstr>
      <vt:lpstr>Example: Aconitum Napellus</vt:lpstr>
      <vt:lpstr>Example: Ammonia Inhalants</vt:lpstr>
      <vt:lpstr>Summary for PD study</vt:lpstr>
      <vt:lpstr>Summary and Next step: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Drug-Scan bi-weekly updates</dc:title>
  <dc:creator>Wu, Leihong</dc:creator>
  <cp:lastModifiedBy>Wu, Leihong</cp:lastModifiedBy>
  <cp:revision>59</cp:revision>
  <dcterms:created xsi:type="dcterms:W3CDTF">2018-08-30T21:06:44Z</dcterms:created>
  <dcterms:modified xsi:type="dcterms:W3CDTF">2018-09-05T20:31:08Z</dcterms:modified>
</cp:coreProperties>
</file>